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4EE53-F1D5-604C-B5CA-319EA0D102EC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A47C7-A422-7947-876E-1A6891175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A47C7-A422-7947-876E-1A6891175B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7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3C2D-165B-B445-B149-95DAD73A1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98672-928E-874F-96FD-0738ADCDD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04AE-143F-8C48-BA44-B6F8C23C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57A0-8326-DC4A-87C9-58F5E350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13D4-DB19-FC46-ADC3-2E0E899F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3184-A205-8A4B-94DF-C7A38367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AC668-5F39-EC4A-AF8B-A1264DC69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B4737-748D-214B-8D2A-C2EE43A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E5F2-A6F8-8843-988D-21589D4D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70933-A751-D14B-B04D-36500B91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294EB-E445-1648-A216-EEC4A4F25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D69FF-3885-A44A-B17A-C62A1F6B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F7CF-BD03-2849-814A-20D32617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87F8-E1FB-6A45-BF7A-F9A55BB5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D1FE9-E14C-DB41-A539-442B1830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2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E771-420A-D34B-8AB8-36B26D0D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0512-FFBD-F447-AA2A-EAE100942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24169-0073-9244-85A1-ECE2DE3D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BBA6C-C87D-8A4F-B044-1E1E5298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C955D-17C1-504A-AA7B-E440EFD1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7D45-B678-084E-924D-1324B447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A0B63-CE98-5B4C-A7DC-5B374D4D2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04D48-D67C-704A-91DB-AC5E0BBD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EFBDF-8272-5742-BE7C-96B97459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3B3CC-412B-8C4B-977D-C03F72C7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9090-206B-784C-8636-163A0D40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6F6B-63F5-6B4C-A648-BACBB2575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9BEB-D37B-7E4C-B947-FC10DA6C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F0A1B-A189-974C-A6E9-74F1609D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EE06A-523D-7143-9D4D-0DEB6C09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B40E7-6AC8-1749-8514-05684C2A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5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28C9-CD0D-2742-A704-BF950B0C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5CF9E-4762-5A42-B6B0-1AFD56F0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8DA80-6BAF-A846-89EC-48A8E227B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F78AF-9F32-5F4C-9631-682A5CE79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8E41E-57B4-C245-91D7-53179D385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F7891-AC7E-994C-A928-AC9EBE18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0AE20-9DAA-4A45-B427-5F4D88D1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D429C-D4B2-A045-97CD-7497F7D9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3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9533-9949-EB4B-B4E7-6F15A177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28645-7643-364D-A0C3-6D86F1EE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9DC95-ED1B-C446-9E90-B398885A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72252-1BDD-1549-81E6-6560D2C0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1D8F6-F871-C348-A756-A60CA8E8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3BA47-7A07-6048-8098-80777D95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09026-7C79-C34E-AD34-987A8CAD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9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83-85DA-A54A-8E7B-82B78E40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6681-C507-A345-A301-8B892D83A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572D-AF6E-F04E-81B1-FD7D451A6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67573-35F5-254B-AD91-B18D82FF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62AA0-C385-D146-93FE-56D56293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CC4AA-E645-BD4E-8E65-9F2379C1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5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6457-15E1-DF4C-B5AA-0E002845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EEA7F-3E77-1D4F-98DE-B053F8D3B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FC385-A87F-4F46-A8FA-9CE714460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E304-ADAD-E24E-BB6C-57E272AE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51E46-C1E2-FE4B-B0EC-3A467115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60B-D01B-B545-A7A8-DC90E249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3C2A3-BA86-B14D-83B0-2966D11F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5-660E-DB4B-9A33-16AC3468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E0F9-1B0B-DC4E-8BF9-DAD9E846F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B6E1-3F5B-C546-9642-FE1D17A4114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7233-A91E-7E49-B0AB-562047413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327D-02C6-6447-BDFB-1CEEF9CE1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89B2-1ED9-1649-8D0C-565ABE226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TRACING IN ONE WEEKEND: THE BOOK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7A04A-3348-0649-8D86-7C5C8A66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by </a:t>
            </a:r>
            <a:r>
              <a:rPr lang="en-US" dirty="0" err="1"/>
              <a:t>Yuxing</a:t>
            </a:r>
            <a:r>
              <a:rPr lang="en-US" dirty="0"/>
              <a:t> Shi</a:t>
            </a:r>
          </a:p>
          <a:p>
            <a:r>
              <a:rPr lang="en-US" dirty="0"/>
              <a:t>https://</a:t>
            </a:r>
            <a:r>
              <a:rPr lang="en-US" dirty="0" err="1"/>
              <a:t>raytracing.github.io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035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F3DA-B1D4-5440-9553-246209EA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3EFB-E918-B44B-B7EC-7ED5FF87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Sphere: (𝑥−𝐶𝑥)^2+(𝑦−𝐶𝑦)^2+(𝑧−𝐶𝑧)^2=𝑟^2</a:t>
            </a:r>
          </a:p>
          <a:p>
            <a:r>
              <a:rPr lang="en-US" dirty="0"/>
              <a:t>Vector form: (</a:t>
            </a:r>
            <a:r>
              <a:rPr lang="en-US" b="1" dirty="0"/>
              <a:t>𝐏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)⋅(</a:t>
            </a:r>
            <a:r>
              <a:rPr lang="en-US" b="1" dirty="0"/>
              <a:t>𝐏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)=𝑟^2</a:t>
            </a:r>
          </a:p>
          <a:p>
            <a:r>
              <a:rPr lang="en-US" dirty="0"/>
              <a:t>Ray hits sphere: (</a:t>
            </a:r>
            <a:r>
              <a:rPr lang="en-US" b="1" dirty="0"/>
              <a:t>𝐏</a:t>
            </a:r>
            <a:r>
              <a:rPr lang="en-US" dirty="0"/>
              <a:t>(𝑡)−</a:t>
            </a:r>
            <a:r>
              <a:rPr lang="en-US" b="1" dirty="0"/>
              <a:t>𝐂</a:t>
            </a:r>
            <a:r>
              <a:rPr lang="en-US" dirty="0"/>
              <a:t>)⋅(</a:t>
            </a:r>
            <a:r>
              <a:rPr lang="en-US" b="1" dirty="0"/>
              <a:t>𝐏</a:t>
            </a:r>
            <a:r>
              <a:rPr lang="en-US" dirty="0"/>
              <a:t>(𝑡)−</a:t>
            </a:r>
            <a:r>
              <a:rPr lang="en-US" b="1" dirty="0"/>
              <a:t>𝐂</a:t>
            </a:r>
            <a:r>
              <a:rPr lang="en-US" dirty="0"/>
              <a:t>)=𝑟2</a:t>
            </a:r>
            <a:br>
              <a:rPr lang="en-US" dirty="0"/>
            </a:br>
            <a:r>
              <a:rPr lang="en-US" dirty="0"/>
              <a:t>Where: </a:t>
            </a:r>
            <a:r>
              <a:rPr lang="en-US" b="1" dirty="0"/>
              <a:t>𝐏</a:t>
            </a:r>
            <a:r>
              <a:rPr lang="en-US" dirty="0"/>
              <a:t>(𝑡)=</a:t>
            </a:r>
            <a:r>
              <a:rPr lang="en-US" b="1" dirty="0"/>
              <a:t>𝐀</a:t>
            </a:r>
            <a:r>
              <a:rPr lang="en-US" dirty="0"/>
              <a:t>+𝑡</a:t>
            </a:r>
            <a:r>
              <a:rPr lang="en-US" b="1" dirty="0"/>
              <a:t>𝐛</a:t>
            </a:r>
          </a:p>
          <a:p>
            <a:r>
              <a:rPr lang="en-US" b="1" dirty="0"/>
              <a:t>=&gt; </a:t>
            </a:r>
            <a:r>
              <a:rPr lang="en-US" dirty="0"/>
              <a:t>𝑡^2</a:t>
            </a:r>
            <a:r>
              <a:rPr lang="en-US" b="1" dirty="0"/>
              <a:t>𝐛</a:t>
            </a:r>
            <a:r>
              <a:rPr lang="en-US" dirty="0"/>
              <a:t>⋅</a:t>
            </a:r>
            <a:r>
              <a:rPr lang="en-US" b="1" dirty="0"/>
              <a:t>𝐛</a:t>
            </a:r>
            <a:r>
              <a:rPr lang="en-US" dirty="0"/>
              <a:t>+2𝑡</a:t>
            </a:r>
            <a:r>
              <a:rPr lang="en-US" b="1" dirty="0"/>
              <a:t>𝐛</a:t>
            </a:r>
            <a:r>
              <a:rPr lang="en-US" dirty="0"/>
              <a:t>⋅(</a:t>
            </a:r>
            <a:r>
              <a:rPr lang="en-US" b="1" dirty="0"/>
              <a:t>𝐀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)+(</a:t>
            </a:r>
            <a:r>
              <a:rPr lang="en-US" b="1" dirty="0"/>
              <a:t>𝐀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)⋅(</a:t>
            </a:r>
            <a:r>
              <a:rPr lang="en-US" b="1" dirty="0"/>
              <a:t>𝐀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)−𝑟^2=0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6ABC1-E3DE-8E4A-9658-88D12DBB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03182"/>
            <a:ext cx="8519591" cy="370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1ED571-615D-EF4A-9980-98606C0C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6251"/>
            <a:ext cx="3560488" cy="57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E9BAE8-1D16-AF46-9397-C88D1E9D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68" y="4802981"/>
            <a:ext cx="6311237" cy="1689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649ED5-C53A-B544-950D-7262C6D04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374" y="952696"/>
            <a:ext cx="4805625" cy="28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6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989E-5EE0-714F-A77B-288F3BEF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and Multiple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3ACF-FF58-A049-A956-9D82F0666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normal: vector that is perpendicular to the surface at the point of intersection</a:t>
            </a:r>
          </a:p>
          <a:p>
            <a:r>
              <a:rPr lang="en-US" dirty="0"/>
              <a:t>Code: configure </a:t>
            </a:r>
            <a:r>
              <a:rPr lang="en-US" dirty="0" err="1"/>
              <a:t>hit_sphere</a:t>
            </a:r>
            <a:r>
              <a:rPr lang="en-US" dirty="0"/>
              <a:t> to return </a:t>
            </a:r>
            <a:r>
              <a:rPr lang="en-US" dirty="0" err="1"/>
              <a:t>smalltes</a:t>
            </a:r>
            <a:r>
              <a:rPr lang="en-US" dirty="0"/>
              <a:t> 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A5392-965F-CB41-BB30-C8C80BD4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10" y="2543230"/>
            <a:ext cx="3940881" cy="2586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0ADB2-F3B7-FC4C-9B73-B6A98487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32" y="3455316"/>
            <a:ext cx="4507187" cy="27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DE4F-5A09-9144-A64F-31DA5273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Abstraction for Hittable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63C0-B31B-714A-95C6-2719F17F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Object, surface, hittable</a:t>
            </a:r>
          </a:p>
          <a:p>
            <a:r>
              <a:rPr lang="en-US" dirty="0"/>
              <a:t>Struct </a:t>
            </a:r>
            <a:r>
              <a:rPr lang="en-US" dirty="0" err="1"/>
              <a:t>hit_record</a:t>
            </a:r>
            <a:r>
              <a:rPr lang="en-US" dirty="0"/>
              <a:t>: P, N, t</a:t>
            </a:r>
          </a:p>
          <a:p>
            <a:r>
              <a:rPr lang="en-US" dirty="0"/>
              <a:t>Normal directions</a:t>
            </a:r>
          </a:p>
          <a:p>
            <a:pPr lvl="1"/>
            <a:r>
              <a:rPr lang="en-US" dirty="0"/>
              <a:t>Always out</a:t>
            </a:r>
          </a:p>
          <a:p>
            <a:pPr lvl="1"/>
            <a:r>
              <a:rPr lang="en-US" dirty="0"/>
              <a:t>Against 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E6214-E93F-9C4E-8E90-2F060CED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1825624"/>
            <a:ext cx="5672918" cy="45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4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6C58-CE3B-FA40-A64A-263BEC88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hittable_list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DB286-590A-4E4C-B0AA-10EFDE314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7475"/>
            <a:ext cx="7530885" cy="26556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08B89-93EA-C542-857D-9314DD2C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73858"/>
            <a:ext cx="8356600" cy="161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350A0-1424-FB47-86D9-E795F2EB9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708" y="4501343"/>
            <a:ext cx="3344752" cy="1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6EFE-9B62-594E-A2E6-E2F003FD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610D8-2F0A-E14B-B309-B3CE636F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camera: no jaggies along edges because the edge pixels are a blend of some foreground and some background.</a:t>
            </a:r>
          </a:p>
          <a:p>
            <a:r>
              <a:rPr lang="en-US" dirty="0"/>
              <a:t>=&gt; averaging a bunch of samples inside each pixel</a:t>
            </a:r>
          </a:p>
          <a:p>
            <a:r>
              <a:rPr lang="en-US" dirty="0"/>
              <a:t>Canonical random number 0 &lt;= r &lt; 1</a:t>
            </a:r>
          </a:p>
          <a:p>
            <a:r>
              <a:rPr lang="en-US" dirty="0"/>
              <a:t>=&gt; use rand() in &lt;</a:t>
            </a:r>
            <a:r>
              <a:rPr lang="en-US" dirty="0" err="1"/>
              <a:t>cstdlib</a:t>
            </a:r>
            <a:r>
              <a:rPr lang="en-US" dirty="0"/>
              <a:t>&gt; returns a random integer 0, RAND_MAX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29995-EF7C-114D-AC23-73CB3ACD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8" y="4196234"/>
            <a:ext cx="5604897" cy="2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8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F223-4B72-2A47-8DC1-7F7C4C4D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camera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A1BC3-9CE9-944C-871F-6283F45BB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7074"/>
            <a:ext cx="4989163" cy="351638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A15E7A-3EE5-614F-80F6-9D8A38DB153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Write_color</a:t>
            </a:r>
            <a:r>
              <a:rPr lang="en-US" dirty="0"/>
              <a:t>: add the full color each iteration, and then perform a single divide at the end (by the number of samples) when writing out the color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EF0AB8-C8F1-FA48-9711-D877D878A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49620"/>
            <a:ext cx="6205242" cy="12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7509-B4A4-4649-9741-40A55442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C96EB-6CDF-0840-84AC-0D78F8E8A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0789"/>
            <a:ext cx="7887346" cy="31010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B5B6B-9E0C-9546-85C3-6060DB78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3" y="535270"/>
            <a:ext cx="59055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C7565-D44B-904F-B11C-D90BE02E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622" y="4160832"/>
            <a:ext cx="5103595" cy="27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9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6C3E-6933-3C46-A3C4-A1DD1E5A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A9BC-4FAE-7945-9FEC-CF653BA3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on the color of their surroundings, but they modulate that with their own intrinsic color</a:t>
            </a:r>
          </a:p>
          <a:p>
            <a:r>
              <a:rPr lang="en-US" dirty="0"/>
              <a:t>Light that reflects off a diffuse surface has its direction randomized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71F9D-ECB6-634E-AEEE-9C25EDF5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99" y="3123124"/>
            <a:ext cx="5530369" cy="31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5C6C-2A3A-FC46-8B6C-AB3E758B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2D2D-9EFE-A14C-A52C-02858DCA5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absorbed. The darker the surface, the more likely absorption is.</a:t>
            </a:r>
          </a:p>
          <a:p>
            <a:r>
              <a:rPr lang="en-US" dirty="0"/>
              <a:t>algorithm randomizes direction will produce surfaces that look matte</a:t>
            </a:r>
          </a:p>
          <a:p>
            <a:r>
              <a:rPr lang="en-US" dirty="0"/>
              <a:t>The sphere with a center at (</a:t>
            </a:r>
            <a:r>
              <a:rPr lang="en-US" b="1" dirty="0"/>
              <a:t>𝐏</a:t>
            </a:r>
            <a:r>
              <a:rPr lang="en-US" dirty="0"/>
              <a:t>−</a:t>
            </a:r>
            <a:r>
              <a:rPr lang="en-US" b="1" dirty="0"/>
              <a:t>𝐧</a:t>
            </a:r>
            <a:r>
              <a:rPr lang="en-US" dirty="0"/>
              <a:t>) is considered </a:t>
            </a:r>
          </a:p>
          <a:p>
            <a:pPr marL="0" indent="0">
              <a:buNone/>
            </a:pPr>
            <a:r>
              <a:rPr lang="en-US" i="1" dirty="0"/>
              <a:t>inside</a:t>
            </a:r>
            <a:r>
              <a:rPr lang="en-US" dirty="0"/>
              <a:t> the surface, whereas the sphere with </a:t>
            </a:r>
          </a:p>
          <a:p>
            <a:pPr marL="0" indent="0">
              <a:buNone/>
            </a:pPr>
            <a:r>
              <a:rPr lang="en-US" dirty="0"/>
              <a:t>center (</a:t>
            </a:r>
            <a:r>
              <a:rPr lang="en-US" b="1" dirty="0"/>
              <a:t>𝐏</a:t>
            </a:r>
            <a:r>
              <a:rPr lang="en-US" dirty="0"/>
              <a:t>+</a:t>
            </a:r>
            <a:r>
              <a:rPr lang="en-US" b="1" dirty="0"/>
              <a:t>𝐧</a:t>
            </a:r>
            <a:r>
              <a:rPr lang="en-US" dirty="0"/>
              <a:t>) is considered </a:t>
            </a:r>
            <a:r>
              <a:rPr lang="en-US" i="1" dirty="0"/>
              <a:t>outside</a:t>
            </a:r>
            <a:r>
              <a:rPr lang="en-US" dirty="0"/>
              <a:t> the surface.</a:t>
            </a:r>
          </a:p>
          <a:p>
            <a:pPr>
              <a:buFontTx/>
              <a:buChar char="-"/>
            </a:pPr>
            <a:r>
              <a:rPr lang="en-US" dirty="0"/>
              <a:t>Select radius on the same side as the ray origin</a:t>
            </a:r>
          </a:p>
          <a:p>
            <a:pPr>
              <a:buFontTx/>
              <a:buChar char="-"/>
            </a:pPr>
            <a:r>
              <a:rPr lang="en-US" dirty="0"/>
              <a:t>Pick random </a:t>
            </a:r>
            <a:r>
              <a:rPr lang="en-US" b="1" dirty="0"/>
              <a:t>S</a:t>
            </a:r>
            <a:r>
              <a:rPr lang="en-US" dirty="0"/>
              <a:t> inside this unit radius.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10289-DA82-4645-BBA4-68570EF5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91" y="2918383"/>
            <a:ext cx="3313946" cy="38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8BAB-C7CE-A34B-A6A7-B0E1F89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random 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0909-8A5E-E749-8D26-B0CA982C7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Rejection method:</a:t>
            </a:r>
          </a:p>
          <a:p>
            <a:r>
              <a:rPr lang="en-US" dirty="0"/>
              <a:t>First, pick a random point in the unit cube where x, y, and z all range from −1 to +1. Reject this point and try again if the point is outside the sphere.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755E5-645D-384D-BCDE-3BB10661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92" y="3718840"/>
            <a:ext cx="7099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89B2-1ED9-1649-8D0C-565ABE226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Tracing in One Weekend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7A04A-3348-0649-8D86-7C5C8A66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raytracing.github.io</a:t>
            </a:r>
            <a:r>
              <a:rPr lang="en-US" dirty="0"/>
              <a:t>/books/</a:t>
            </a:r>
            <a:r>
              <a:rPr lang="en-US" dirty="0" err="1"/>
              <a:t>RayTracingInOneWeekend.html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7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1D7B-50E9-3641-A308-3A225375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ray_color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8B9EE-1CD5-4F4E-813D-B74199FF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the number of child rays by depth.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5FE7D-A412-4248-999F-93C5542F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117" y="3894965"/>
            <a:ext cx="4947883" cy="2936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824F7-AA05-CA4E-8FD3-EE3B866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87" y="2308104"/>
            <a:ext cx="7837230" cy="22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7074-410B-A546-B50E-37DF6A37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 for accurate color 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0C84-5762-464F-8BE2-843449D5B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meaning the 0 to 1 values have some transform before being stored as a byte</a:t>
            </a:r>
          </a:p>
          <a:p>
            <a:r>
              <a:rPr lang="en-US" dirty="0"/>
              <a:t>use “gamma 2” which means raising the color to the power 1/𝑔𝑎𝑚𝑚𝑎, or in our simple case ½, which is just square-root: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291E-67D2-2B4A-8030-0FFE9891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6002"/>
            <a:ext cx="7538923" cy="323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163AB-1EFF-0748-82C3-D64F583D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21" y="4001294"/>
            <a:ext cx="4335081" cy="2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BCB1-07EA-A240-9C39-B18AD3E5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acne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90F0-FF89-824D-8B7F-C1AC8B59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reflected rays hit the object they are reflecting off of not at exactly 𝑡=0t=0, but instead at 𝑡=−0.0000001t=−0.0000001 or 𝑡=0.00000001t=0.00000001 or whatever floating point approximation the sphere </a:t>
            </a:r>
            <a:r>
              <a:rPr lang="en-US" dirty="0" err="1"/>
              <a:t>intersector</a:t>
            </a:r>
            <a:r>
              <a:rPr lang="en-US" dirty="0"/>
              <a:t> gives us. So we need to ignore hits very near zero: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0497-F4D8-4F4A-B490-5504BB7C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06" y="3869573"/>
            <a:ext cx="66167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4354-6ECF-924E-B20A-C795BF3E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6" y="4555373"/>
            <a:ext cx="7774459" cy="21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5E2-8BD3-5E40-B1C9-735EB2D7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Lambertian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9554-C0B4-2542-9935-3B3EA2B89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14" y="1362635"/>
            <a:ext cx="10515600" cy="5130240"/>
          </a:xfrm>
        </p:spPr>
        <p:txBody>
          <a:bodyPr>
            <a:normAutofit/>
          </a:bodyPr>
          <a:lstStyle/>
          <a:p>
            <a:r>
              <a:rPr lang="en-US" dirty="0"/>
              <a:t>Rejection method: scales by the cos3^(𝜙) where 𝜙</a:t>
            </a:r>
            <a:r>
              <a:rPr lang="el-GR" dirty="0"/>
              <a:t> </a:t>
            </a:r>
            <a:r>
              <a:rPr lang="en-US" dirty="0"/>
              <a:t>is the angle from the normal. This is useful since light arriving at shallow angles spreads over a larger area, and thus has a lower contribution to the final color.</a:t>
            </a:r>
          </a:p>
          <a:p>
            <a:r>
              <a:rPr lang="en-US" dirty="0"/>
              <a:t>Lambertian distribution: distribution of cos(𝜙). </a:t>
            </a:r>
          </a:p>
          <a:p>
            <a:pPr marL="0" indent="0">
              <a:buNone/>
            </a:pPr>
            <a:r>
              <a:rPr lang="en-US" dirty="0"/>
              <a:t>has the probability higher for ray scattering close </a:t>
            </a:r>
          </a:p>
          <a:p>
            <a:pPr marL="0" indent="0">
              <a:buNone/>
            </a:pPr>
            <a:r>
              <a:rPr lang="en-US" dirty="0"/>
              <a:t>to the normal, the distribution is more uniform. </a:t>
            </a:r>
          </a:p>
          <a:p>
            <a:pPr marL="0" indent="0">
              <a:buNone/>
            </a:pPr>
            <a:r>
              <a:rPr lang="en-US" dirty="0"/>
              <a:t>picking random on the surface of the unit sphere, </a:t>
            </a:r>
          </a:p>
          <a:p>
            <a:pPr marL="0" indent="0">
              <a:buNone/>
            </a:pPr>
            <a:r>
              <a:rPr lang="en-US" dirty="0"/>
              <a:t>offset along the surface normal.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9343E-A3AA-784F-99BA-CCCA3709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15" y="3092357"/>
            <a:ext cx="4707198" cy="3400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CB396-38CD-9742-8BA8-E6CC077E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8" y="5274236"/>
            <a:ext cx="7429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5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591A-8E67-7B4F-9BAF-E013150E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95B3-B377-1B49-8FBF-1D657BC6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776"/>
            <a:ext cx="10515600" cy="4850187"/>
          </a:xfrm>
        </p:spPr>
        <p:txBody>
          <a:bodyPr/>
          <a:lstStyle/>
          <a:p>
            <a:r>
              <a:rPr lang="en-US" dirty="0"/>
              <a:t>The shadows are less pronounced after the change</a:t>
            </a:r>
          </a:p>
          <a:p>
            <a:r>
              <a:rPr lang="en-US" dirty="0"/>
              <a:t>Both spheres are lighter in appearance after the change</a:t>
            </a:r>
          </a:p>
          <a:p>
            <a:pPr marL="0" indent="0">
              <a:buNone/>
            </a:pPr>
            <a:r>
              <a:rPr lang="en-US" dirty="0"/>
              <a:t>&lt;= due to the more uniform scattering of the light rays, fewer rays are scattering toward the normal, appear </a:t>
            </a:r>
            <a:r>
              <a:rPr lang="en-US" i="1" dirty="0"/>
              <a:t>lighter</a:t>
            </a:r>
            <a:r>
              <a:rPr lang="en-US" dirty="0"/>
              <a:t> because more light bounces toward the camera. the shadows less light bounces straight-up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D526-8625-3A49-965C-9737C0BE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9" y="3718000"/>
            <a:ext cx="10936941" cy="27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7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11E4-BB76-5448-96FF-4B1D809C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A506-0B46-D643-AC9E-81C94FCC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scattered ray (or say it absorbed the incident ray).</a:t>
            </a:r>
          </a:p>
          <a:p>
            <a:r>
              <a:rPr lang="en-US" dirty="0"/>
              <a:t>If scattered, say how much the ray should be attenuated.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8A090-1B4C-A945-8F3F-B4F848FF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72870"/>
            <a:ext cx="7817402" cy="37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5C0D-E228-2944-B0E8-45A91584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and hittable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66CA-EA49-CA45-9182-8F86335E9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Hittables</a:t>
            </a:r>
            <a:r>
              <a:rPr lang="en-US" dirty="0"/>
              <a:t> and materials need to know each other so there is some circularity of the references. In C++ you just need to alert the compiler that the pointer is to a class, which the “class material” in the hittable class below does: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DF234-D47A-3447-A487-0FBD790D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429000"/>
            <a:ext cx="5283200" cy="3065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2E7D7-B141-5143-9B13-22F02FDD6A8A}"/>
              </a:ext>
            </a:extLst>
          </p:cNvPr>
          <p:cNvSpPr txBox="1"/>
          <p:nvPr/>
        </p:nvSpPr>
        <p:spPr>
          <a:xfrm>
            <a:off x="6381437" y="6123543"/>
            <a:ext cx="487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hittable.h</a:t>
            </a:r>
            <a:r>
              <a:rPr lang="en-US" dirty="0"/>
              <a:t>]</a:t>
            </a:r>
            <a:r>
              <a:rPr lang="en-US" i="1" dirty="0"/>
              <a:t> Hit record with added material pointer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57959-E156-214D-8ED5-808C2F78801C}"/>
              </a:ext>
            </a:extLst>
          </p:cNvPr>
          <p:cNvSpPr txBox="1"/>
          <p:nvPr/>
        </p:nvSpPr>
        <p:spPr>
          <a:xfrm>
            <a:off x="6572250" y="3429000"/>
            <a:ext cx="5513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the material pointer in the </a:t>
            </a:r>
            <a:r>
              <a:rPr lang="en-US" sz="2400" dirty="0" err="1"/>
              <a:t>hit_record</a:t>
            </a:r>
            <a:r>
              <a:rPr lang="en-US" sz="2400" dirty="0"/>
              <a:t> </a:t>
            </a:r>
          </a:p>
          <a:p>
            <a:r>
              <a:rPr lang="en-US" sz="2400" dirty="0"/>
              <a:t>will be set to point at the material pointer, </a:t>
            </a:r>
          </a:p>
          <a:p>
            <a:r>
              <a:rPr lang="en-US" sz="2400" dirty="0"/>
              <a:t>when hits.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Add `</a:t>
            </a:r>
            <a:r>
              <a:rPr lang="en-US" sz="2400" dirty="0" err="1"/>
              <a:t>shared_ptr</a:t>
            </a:r>
            <a:r>
              <a:rPr lang="en-US" sz="2400" dirty="0"/>
              <a:t>&lt;material&gt; </a:t>
            </a:r>
            <a:r>
              <a:rPr lang="en-US" sz="2400" dirty="0" err="1"/>
              <a:t>mat_ptr</a:t>
            </a:r>
            <a:r>
              <a:rPr lang="en-US" sz="2400" dirty="0"/>
              <a:t>` </a:t>
            </a:r>
          </a:p>
          <a:p>
            <a:r>
              <a:rPr lang="en-US" sz="2400" dirty="0"/>
              <a:t>to Sphere.</a:t>
            </a:r>
          </a:p>
        </p:txBody>
      </p:sp>
    </p:spTree>
    <p:extLst>
      <p:ext uri="{BB962C8B-B14F-4D97-AF65-F5344CB8AC3E}">
        <p14:creationId xmlns:p14="http://schemas.microsoft.com/office/powerpoint/2010/main" val="421554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B531-688C-D247-8ED3-F619CC89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Light Scatter and Reflectance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B6841-54B6-0E48-8767-A4A329D97061}"/>
              </a:ext>
            </a:extLst>
          </p:cNvPr>
          <p:cNvSpPr txBox="1"/>
          <p:nvPr/>
        </p:nvSpPr>
        <p:spPr>
          <a:xfrm>
            <a:off x="1007369" y="1362779"/>
            <a:ext cx="1000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scatter with some probability 𝑝 and have attenuation be 𝑎𝑙𝑏𝑒𝑑𝑜/𝑝.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6A44C-1D38-C74F-97C9-BDF43B1B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9" y="1824444"/>
            <a:ext cx="7664880" cy="48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CC7F-84AA-DF4A-8ED4-828CCAD0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Mirrored Light Reflection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EE52F-7FD0-A442-A310-1B6E9C01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3753"/>
            <a:ext cx="8653032" cy="1523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17934F-AF71-DE42-99F4-AA0A327F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" y="2794902"/>
            <a:ext cx="9168796" cy="4438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3AE76-01E2-2B46-8727-7F0AA61A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97" y="1569614"/>
            <a:ext cx="3175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574-1ED4-CA41-8036-A2B52965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 Mirror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D89A5-22A5-6A49-AF8E-9171D9F3F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422" y="1459865"/>
            <a:ext cx="5201249" cy="34297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1F96A-9AD5-C34C-A805-281C7B82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22" y="5005136"/>
            <a:ext cx="6860793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9FE1D-A7A5-1744-B43B-E445ED24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93" y="1364114"/>
            <a:ext cx="5803900" cy="330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232D37-057A-774B-82EF-AF8F7BD6FF04}"/>
              </a:ext>
            </a:extLst>
          </p:cNvPr>
          <p:cNvSpPr txBox="1"/>
          <p:nvPr/>
        </p:nvSpPr>
        <p:spPr>
          <a:xfrm>
            <a:off x="8864867" y="530352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Fuzz = 0 &amp; 1.</a:t>
            </a:r>
          </a:p>
        </p:txBody>
      </p:sp>
    </p:spTree>
    <p:extLst>
      <p:ext uri="{BB962C8B-B14F-4D97-AF65-F5344CB8AC3E}">
        <p14:creationId xmlns:p14="http://schemas.microsoft.com/office/powerpoint/2010/main" val="40096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2D63-B17B-DF4B-A5C9-48FBAFF1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A102-947D-FB4F-8483-7B440CF9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 PPM Image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B22BB-F1D8-C041-A80E-391503F5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3453"/>
            <a:ext cx="10515600" cy="32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3B99-8025-3A4B-881E-AB0E715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5464-F8F8-BC42-81BB-D8AB8701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materials such as water, glass, and diamonds are dielectrics. When a light ray hits them, it splits into a reflected ray and a refracted (transmitted, </a:t>
            </a:r>
            <a:r>
              <a:rPr lang="en-US" dirty="0" err="1"/>
              <a:t>折射</a:t>
            </a:r>
            <a:r>
              <a:rPr lang="en-US" dirty="0"/>
              <a:t>) ray. We’ll handle that by randomly choosing between reflection or refraction, and only generating one scattered ray per interaction.</a:t>
            </a:r>
          </a:p>
          <a:p>
            <a:r>
              <a:rPr lang="en-US" dirty="0"/>
              <a:t>Refraction described by Snell’s Law: 𝜂⋅sin𝜃=𝜂′⋅sin𝜃′</a:t>
            </a:r>
          </a:p>
          <a:p>
            <a:r>
              <a:rPr lang="en-US" dirty="0"/>
              <a:t>typically air = 1.0, glass = 1.3–1.7, diamond = 2.4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57BFE-AFA4-4844-BA7F-6127EC3A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264" y="3490130"/>
            <a:ext cx="2353339" cy="2686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8EBF0-96F9-AF42-B6EB-53B96B73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46" y="4886281"/>
            <a:ext cx="4252984" cy="95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04ABD-36FB-6042-BCC3-EA29FDB6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2" y="4991872"/>
            <a:ext cx="4318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60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0234-93AA-A041-A454-906169AB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Schlick</a:t>
            </a:r>
            <a:r>
              <a:rPr lang="en-US" dirty="0"/>
              <a:t>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C4FF-A9AC-224F-869B-F72EB378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glass has reflectivity that varies with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8DF77-6750-0949-9FB8-36DE0180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25" y="2409024"/>
            <a:ext cx="8020053" cy="39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8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A588-FC8B-794A-AF01-487FAB25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hollow glass 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07FC-885E-3548-9A6C-06E334B21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Negetive</a:t>
            </a:r>
            <a:r>
              <a:rPr lang="en-US" dirty="0"/>
              <a:t> radius =&gt; surface normal points inward.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84BD6-26F5-994B-B6D8-5C70645A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64" y="2312684"/>
            <a:ext cx="6429731" cy="38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75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0A9C-477D-A540-8C4F-1CD6007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Positionable</a:t>
            </a:r>
            <a:r>
              <a:rPr lang="en-US" dirty="0"/>
              <a:t>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641D-254A-9F4C-97EC-CEA0B46F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adjustable field of view (</a:t>
            </a:r>
            <a:r>
              <a:rPr lang="en-US" dirty="0" err="1"/>
              <a:t>fov</a:t>
            </a:r>
            <a:r>
              <a:rPr lang="en-US" dirty="0"/>
              <a:t>), angle you see through the portal</a:t>
            </a:r>
          </a:p>
          <a:p>
            <a:r>
              <a:rPr lang="en-US" dirty="0"/>
              <a:t>x-axis is invisible in 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42674-A36A-5C4B-B1D3-80885E82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841" y="2507136"/>
            <a:ext cx="2404959" cy="2471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5DFC3-39DA-4F47-A0ED-6F823DF27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87" y="2972496"/>
            <a:ext cx="7342615" cy="31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00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2741-C831-3342-93E3-1AE7A38A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ABED-C157-0743-B693-C866C1CB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we place the camera as “</a:t>
            </a:r>
            <a:r>
              <a:rPr lang="en-US" dirty="0" err="1">
                <a:solidFill>
                  <a:srgbClr val="FF0000"/>
                </a:solidFill>
              </a:rPr>
              <a:t>lookfrom</a:t>
            </a:r>
            <a:r>
              <a:rPr lang="en-US" dirty="0"/>
              <a:t>”</a:t>
            </a:r>
          </a:p>
          <a:p>
            <a:r>
              <a:rPr lang="en-US" dirty="0"/>
              <a:t>Point look at as “</a:t>
            </a:r>
            <a:r>
              <a:rPr lang="en-US" dirty="0" err="1">
                <a:solidFill>
                  <a:srgbClr val="FF0000"/>
                </a:solidFill>
              </a:rPr>
              <a:t>lookat</a:t>
            </a:r>
            <a:r>
              <a:rPr lang="en-US" dirty="0"/>
              <a:t>”. // or direction to look other than point.</a:t>
            </a:r>
          </a:p>
          <a:p>
            <a:r>
              <a:rPr lang="en-US" dirty="0"/>
              <a:t>Roll (sideways tilt) of the camera. The rotation around the direction.</a:t>
            </a:r>
          </a:p>
          <a:p>
            <a:pPr lvl="1"/>
            <a:r>
              <a:rPr lang="en-US" dirty="0"/>
              <a:t>=&gt; an “up” vector for the camera. Lie in the plane orthogonal to direction</a:t>
            </a:r>
          </a:p>
          <a:p>
            <a:pPr lvl="1"/>
            <a:r>
              <a:rPr lang="en-US" dirty="0"/>
              <a:t>=&gt; and if use any up vector “</a:t>
            </a:r>
            <a:r>
              <a:rPr lang="en-US" dirty="0" err="1">
                <a:solidFill>
                  <a:srgbClr val="FF0000"/>
                </a:solidFill>
              </a:rPr>
              <a:t>vup</a:t>
            </a:r>
            <a:r>
              <a:rPr lang="en-US" dirty="0"/>
              <a:t>” and project it on the plane.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66A00-FE6F-A844-9B68-A06BCFF0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3" y="4100003"/>
            <a:ext cx="6051144" cy="2076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D871B-891F-2748-B8DC-0F204B6AC967}"/>
              </a:ext>
            </a:extLst>
          </p:cNvPr>
          <p:cNvSpPr txBox="1"/>
          <p:nvPr/>
        </p:nvSpPr>
        <p:spPr>
          <a:xfrm>
            <a:off x="8542751" y="5461348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vup</a:t>
            </a:r>
            <a:r>
              <a:rPr lang="en-US" dirty="0"/>
              <a:t>, v and w in the same plane.</a:t>
            </a:r>
          </a:p>
        </p:txBody>
      </p:sp>
    </p:spTree>
    <p:extLst>
      <p:ext uri="{BB962C8B-B14F-4D97-AF65-F5344CB8AC3E}">
        <p14:creationId xmlns:p14="http://schemas.microsoft.com/office/powerpoint/2010/main" val="3744337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8D09-42B1-8E4B-8062-9938694B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DC0D2-7268-7044-B703-DC0573BEE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179"/>
            <a:ext cx="10515600" cy="3762125"/>
          </a:xfrm>
        </p:spPr>
      </p:pic>
    </p:spTree>
    <p:extLst>
      <p:ext uri="{BB962C8B-B14F-4D97-AF65-F5344CB8AC3E}">
        <p14:creationId xmlns:p14="http://schemas.microsoft.com/office/powerpoint/2010/main" val="2100032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BEF4-92EE-7245-9EFC-15FA4BED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Defocus Blur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E382-FFEC-C24B-9EB3-B00BEE57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distance: the distance between the projection point and the plane where everything is in perfect focus =&gt; </a:t>
            </a:r>
            <a:r>
              <a:rPr lang="en-US" dirty="0" err="1"/>
              <a:t>物距</a:t>
            </a:r>
            <a:endParaRPr lang="en-US" dirty="0"/>
          </a:p>
          <a:p>
            <a:r>
              <a:rPr lang="en-US" dirty="0"/>
              <a:t>Focal length: the distance between the projection point and the image plane =&gt; </a:t>
            </a:r>
            <a:r>
              <a:rPr lang="zh-CN" altLang="en-US" dirty="0"/>
              <a:t>像距</a:t>
            </a:r>
            <a:r>
              <a:rPr lang="en-US" altLang="zh-CN" dirty="0"/>
              <a:t>, not that important.</a:t>
            </a:r>
            <a:endParaRPr lang="en-US" dirty="0"/>
          </a:p>
          <a:p>
            <a:r>
              <a:rPr lang="en-US" dirty="0"/>
              <a:t>In order to accomplish defocus blur, generate random scene rays originating from inside a disk centered at the </a:t>
            </a:r>
            <a:r>
              <a:rPr lang="en-US" dirty="0" err="1"/>
              <a:t>lookfrom</a:t>
            </a:r>
            <a:r>
              <a:rPr lang="en-US" dirty="0"/>
              <a:t> point.</a:t>
            </a:r>
            <a:r>
              <a:rPr lang="zh-CN" altLang="en-US" dirty="0"/>
              <a:t> </a:t>
            </a:r>
            <a:r>
              <a:rPr lang="en-US" altLang="zh-CN" dirty="0"/>
              <a:t>The related parameter is “aperture”.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1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89B2-1ED9-1649-8D0C-565ABE226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Tracing: The Next Week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7A04A-3348-0649-8D86-7C5C8A66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raytracing.github.io</a:t>
            </a:r>
            <a:r>
              <a:rPr lang="en-US" dirty="0"/>
              <a:t>/books/</a:t>
            </a:r>
            <a:r>
              <a:rPr lang="en-US" dirty="0" err="1"/>
              <a:t>RayTracingTheNextWeek.html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3B17-C087-7442-89A1-133314AB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CB99-A6C5-F647-B0F3-42D71BA2B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1D53-015A-C042-B6E0-969DF4B7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3851FE-F2DE-B442-AC61-C7B9DB02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83951"/>
            <a:ext cx="8388317" cy="473138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2CF28-D1DD-7B40-B8A1-AF65B1B248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Progress Indicator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D9005-FD33-1049-8DFF-3A7655F3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782173"/>
            <a:ext cx="4651868" cy="710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F573B-8792-A847-94C2-8D09746C0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54" y="5547944"/>
            <a:ext cx="4711701" cy="1070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1D910-F80B-B84A-935A-5EC4AB7F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57" y="2672330"/>
            <a:ext cx="3109843" cy="31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CC5E-EDBB-FC4E-9A8D-CB3489EF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Rays, a simple camera, and bg.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5A4CD-E044-1945-BBA1-FA1377ED5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4149"/>
            <a:ext cx="8348663" cy="5006637"/>
          </a:xfrm>
        </p:spPr>
      </p:pic>
    </p:spTree>
    <p:extLst>
      <p:ext uri="{BB962C8B-B14F-4D97-AF65-F5344CB8AC3E}">
        <p14:creationId xmlns:p14="http://schemas.microsoft.com/office/powerpoint/2010/main" val="88660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1BF6-EADE-BB43-AD2F-5366412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Rays Into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5D394-E85E-1245-B1E3-7DB567202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calculate the ray from the eye to the pixel, </a:t>
            </a:r>
          </a:p>
          <a:p>
            <a:r>
              <a:rPr lang="en-US" dirty="0"/>
              <a:t>(2) determine which objects the ray intersects, and </a:t>
            </a:r>
          </a:p>
          <a:p>
            <a:r>
              <a:rPr lang="en-US" dirty="0"/>
              <a:t>(3) compute a color for that intersection point.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D8A58-29DD-C04B-8E88-1E6DE923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429000"/>
            <a:ext cx="7505700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D5D03-4619-4944-810C-F5CC5A95C63C}"/>
              </a:ext>
            </a:extLst>
          </p:cNvPr>
          <p:cNvSpPr txBox="1"/>
          <p:nvPr/>
        </p:nvSpPr>
        <p:spPr>
          <a:xfrm>
            <a:off x="8748712" y="4500563"/>
            <a:ext cx="315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Focal length = 1 unit (orange)</a:t>
            </a:r>
          </a:p>
          <a:p>
            <a:r>
              <a:rPr lang="en-US" dirty="0"/>
              <a:t>!= focus distance</a:t>
            </a:r>
          </a:p>
        </p:txBody>
      </p:sp>
    </p:spTree>
    <p:extLst>
      <p:ext uri="{BB962C8B-B14F-4D97-AF65-F5344CB8AC3E}">
        <p14:creationId xmlns:p14="http://schemas.microsoft.com/office/powerpoint/2010/main" val="196115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BB6C-003D-304C-9611-7E14DF7D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32981-6E73-E34F-A8C5-B9A513A8D4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Viewpoint</a:t>
            </a:r>
          </a:p>
          <a:p>
            <a:pPr lvl="1"/>
            <a:r>
              <a:rPr lang="en-US" dirty="0"/>
              <a:t>through which to pass our scene rays</a:t>
            </a:r>
          </a:p>
          <a:p>
            <a:pPr lvl="1"/>
            <a:r>
              <a:rPr lang="en-US" dirty="0"/>
              <a:t>aspect ratio should be the same as our rendered image</a:t>
            </a:r>
          </a:p>
          <a:p>
            <a:pPr lvl="1"/>
            <a:r>
              <a:rPr lang="en-US" dirty="0"/>
              <a:t>Rectangle height of 2 at last slide.</a:t>
            </a:r>
          </a:p>
          <a:p>
            <a:pPr lvl="1"/>
            <a:r>
              <a:rPr lang="en-US" dirty="0"/>
              <a:t>Focal length: projection point to projection plane.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linearly blends white and blue depending on the height of the 𝑦 coordinate after scaling the ray direction to unit length (-1 ~ 1)</a:t>
            </a:r>
          </a:p>
          <a:p>
            <a:pPr>
              <a:buFontTx/>
              <a:buChar char="-"/>
            </a:pPr>
            <a:r>
              <a:rPr lang="en-US" dirty="0"/>
              <a:t>And then scale 0 &lt;= t &lt;= 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9267B-D30E-A44C-A818-61C5DAE5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18" y="3649134"/>
            <a:ext cx="8008653" cy="15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5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329-AE4A-E749-969C-5F0F4FA2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8659-22C0-2247-BFE2-0BB1C9134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+ Camera (+ Render)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1D8E2-A624-C44C-99A1-7F44B3C6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2374900"/>
            <a:ext cx="9697453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329-AE4A-E749-969C-5F0F4FA2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8659-22C0-2247-BFE2-0BB1C9134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(Image + Camera +) Render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60B03-B57F-1045-88B1-42E774CF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16" y="2305049"/>
            <a:ext cx="9121965" cy="3871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4210E-2CCC-E944-95B8-03DA6763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52" y="178539"/>
            <a:ext cx="4494111" cy="26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1343</Words>
  <Application>Microsoft Macintosh PowerPoint</Application>
  <PresentationFormat>Widescreen</PresentationFormat>
  <Paragraphs>151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RAY TRACING IN ONE WEEKEND: THE BOOK SERIES</vt:lpstr>
      <vt:lpstr>Ray Tracing in One Weekend</vt:lpstr>
      <vt:lpstr>Output an Image</vt:lpstr>
      <vt:lpstr>PowerPoint Presentation</vt:lpstr>
      <vt:lpstr>Rays, a simple camera, and bg.</vt:lpstr>
      <vt:lpstr>Sending Rays Into the Scene</vt:lpstr>
      <vt:lpstr>Codes</vt:lpstr>
      <vt:lpstr>Codes</vt:lpstr>
      <vt:lpstr>Codes</vt:lpstr>
      <vt:lpstr>Adding a Sphere</vt:lpstr>
      <vt:lpstr>Surface Normals and Multiple Objects</vt:lpstr>
      <vt:lpstr>An Abstraction for Hittable Objects</vt:lpstr>
      <vt:lpstr>Add hittable_list</vt:lpstr>
      <vt:lpstr>Antialiasing</vt:lpstr>
      <vt:lpstr>Add camera class</vt:lpstr>
      <vt:lpstr>Add samples</vt:lpstr>
      <vt:lpstr>Diffuse Materials</vt:lpstr>
      <vt:lpstr>Diffuse Materials</vt:lpstr>
      <vt:lpstr>Pick random S.</vt:lpstr>
      <vt:lpstr>Recursive ray_color</vt:lpstr>
      <vt:lpstr>Gamma correction for accurate color intensity</vt:lpstr>
      <vt:lpstr>Shadow acne problem</vt:lpstr>
      <vt:lpstr>True Lambertian Reflection</vt:lpstr>
      <vt:lpstr>Differences</vt:lpstr>
      <vt:lpstr>Abstract class for materials</vt:lpstr>
      <vt:lpstr>Material and hittable</vt:lpstr>
      <vt:lpstr>Modeling Light Scatter and Reflectance</vt:lpstr>
      <vt:lpstr>Mirrored Light Reflection</vt:lpstr>
      <vt:lpstr>Fuzz Mirror</vt:lpstr>
      <vt:lpstr>Dielectrics</vt:lpstr>
      <vt:lpstr>Schlick Approximation</vt:lpstr>
      <vt:lpstr>A hollow glass sphere</vt:lpstr>
      <vt:lpstr>Positionable Camera</vt:lpstr>
      <vt:lpstr>Camera</vt:lpstr>
      <vt:lpstr>Camera</vt:lpstr>
      <vt:lpstr>Defocus Blur</vt:lpstr>
      <vt:lpstr>Ray Tracing: The Next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IN ONE WEEKEND: THE BOOK SERIES</dc:title>
  <dc:creator>601063669@qq.com</dc:creator>
  <cp:lastModifiedBy>601063669@qq.com</cp:lastModifiedBy>
  <cp:revision>17</cp:revision>
  <dcterms:created xsi:type="dcterms:W3CDTF">2021-12-11T01:27:57Z</dcterms:created>
  <dcterms:modified xsi:type="dcterms:W3CDTF">2022-01-03T23:52:33Z</dcterms:modified>
</cp:coreProperties>
</file>